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72"/>
  </p:notesMasterIdLst>
  <p:sldIdLst>
    <p:sldId id="294" r:id="rId3"/>
    <p:sldId id="848" r:id="rId4"/>
    <p:sldId id="867" r:id="rId5"/>
    <p:sldId id="868" r:id="rId6"/>
    <p:sldId id="865" r:id="rId7"/>
    <p:sldId id="869" r:id="rId8"/>
    <p:sldId id="856" r:id="rId9"/>
    <p:sldId id="664" r:id="rId10"/>
    <p:sldId id="854" r:id="rId11"/>
    <p:sldId id="852" r:id="rId12"/>
    <p:sldId id="857" r:id="rId13"/>
    <p:sldId id="802" r:id="rId14"/>
    <p:sldId id="853" r:id="rId15"/>
    <p:sldId id="445" r:id="rId16"/>
    <p:sldId id="822" r:id="rId17"/>
    <p:sldId id="898" r:id="rId18"/>
    <p:sldId id="900" r:id="rId19"/>
    <p:sldId id="723" r:id="rId20"/>
    <p:sldId id="897" r:id="rId21"/>
    <p:sldId id="892" r:id="rId22"/>
    <p:sldId id="771" r:id="rId23"/>
    <p:sldId id="909" r:id="rId24"/>
    <p:sldId id="903" r:id="rId25"/>
    <p:sldId id="893" r:id="rId26"/>
    <p:sldId id="915" r:id="rId27"/>
    <p:sldId id="890" r:id="rId28"/>
    <p:sldId id="889" r:id="rId29"/>
    <p:sldId id="912" r:id="rId30"/>
    <p:sldId id="887" r:id="rId31"/>
    <p:sldId id="888" r:id="rId32"/>
    <p:sldId id="913" r:id="rId33"/>
    <p:sldId id="907" r:id="rId34"/>
    <p:sldId id="908" r:id="rId35"/>
    <p:sldId id="906" r:id="rId36"/>
    <p:sldId id="905" r:id="rId37"/>
    <p:sldId id="844" r:id="rId38"/>
    <p:sldId id="845" r:id="rId39"/>
    <p:sldId id="823" r:id="rId40"/>
    <p:sldId id="829" r:id="rId41"/>
    <p:sldId id="894" r:id="rId42"/>
    <p:sldId id="726" r:id="rId43"/>
    <p:sldId id="846" r:id="rId44"/>
    <p:sldId id="847" r:id="rId45"/>
    <p:sldId id="827" r:id="rId46"/>
    <p:sldId id="895" r:id="rId47"/>
    <p:sldId id="824" r:id="rId48"/>
    <p:sldId id="862" r:id="rId49"/>
    <p:sldId id="863" r:id="rId50"/>
    <p:sldId id="864" r:id="rId51"/>
    <p:sldId id="881" r:id="rId52"/>
    <p:sldId id="830" r:id="rId53"/>
    <p:sldId id="702" r:id="rId54"/>
    <p:sldId id="883" r:id="rId55"/>
    <p:sldId id="911" r:id="rId56"/>
    <p:sldId id="831" r:id="rId57"/>
    <p:sldId id="882" r:id="rId58"/>
    <p:sldId id="884" r:id="rId59"/>
    <p:sldId id="880" r:id="rId60"/>
    <p:sldId id="842" r:id="rId61"/>
    <p:sldId id="879" r:id="rId62"/>
    <p:sldId id="858" r:id="rId63"/>
    <p:sldId id="859" r:id="rId64"/>
    <p:sldId id="872" r:id="rId65"/>
    <p:sldId id="873" r:id="rId66"/>
    <p:sldId id="874" r:id="rId67"/>
    <p:sldId id="875" r:id="rId68"/>
    <p:sldId id="876" r:id="rId69"/>
    <p:sldId id="878" r:id="rId70"/>
    <p:sldId id="896" r:id="rId7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5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9437FF"/>
    <a:srgbClr val="0432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562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テスト自動化に限定せず、組織を横断してビジネス的課題の解決をリードするチームとして、</a:t>
            </a:r>
            <a:endParaRPr kumimoji="1" lang="en-US" altLang="ja-JP" dirty="0"/>
          </a:p>
          <a:p>
            <a:r>
              <a:rPr kumimoji="1" lang="ja-JP" altLang="en-US"/>
              <a:t>「</a:t>
            </a:r>
            <a:r>
              <a:rPr kumimoji="1" lang="en-US" altLang="ja-JP" dirty="0"/>
              <a:t>Transformational Leader</a:t>
            </a:r>
            <a:r>
              <a:rPr kumimoji="1" lang="ja-JP" altLang="en-US"/>
              <a:t>」のチームと呼び始めています。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093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817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01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201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834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5845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63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053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022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1328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440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6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09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350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1269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549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それでは次に、最近抱えている課題認識を共有させてください。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/>
              <a:t>聴衆の共感を引き出す会話が欲しい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998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731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336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5316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4795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6680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48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2019年12月16日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2019/12/16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nagileway.wordpress.com/2016/10/07/modern-agile-j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hyperlink" Target="https://www.jetbrains.com/ide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hyperlink" Target="https://www.amazon.com/dp/B010MH1DAQ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radar/languages-and-frameworks/karat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hyperlink" Target="http://rest-assured.io/" TargetMode="External"/><Relationship Id="rId4" Type="http://schemas.openxmlformats.org/officeDocument/2006/relationships/image" Target="../media/image24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689100"/>
            <a:ext cx="3417376" cy="3417376"/>
          </a:xfrm>
          <a:prstGeom prst="rect">
            <a:avLst/>
          </a:prstGeom>
          <a:ln>
            <a:noFill/>
          </a:ln>
        </p:spPr>
      </p:pic>
      <p:pic>
        <p:nvPicPr>
          <p:cNvPr id="10" name="図 9">
            <a:hlinkClick r:id="rId4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09" y="1689099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659691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技術・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テスト自動化技術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5128927" y="2602244"/>
            <a:ext cx="3600000" cy="2880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94309" y="5482245"/>
            <a:ext cx="3600000" cy="124514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noFill/>
          <a:ln>
            <a:noFill/>
          </a:ln>
        </p:spPr>
        <p:txBody>
          <a:bodyPr/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Team of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Transformational</a:t>
            </a:r>
            <a:b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Leaders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95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00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双方に生じた課題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皆さんが現場に持ち帰って、試せるかたちで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algn="ctr"/>
            <a:r>
              <a:rPr lang="en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 way of study sessions</a:t>
            </a:r>
          </a:p>
          <a:p>
            <a:pPr algn="ctr"/>
            <a:r>
              <a:rPr lang="en-US" altLang="ja-JP" sz="36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during business hours!</a:t>
            </a: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endParaRPr lang="en-US" altLang="ja-JP" sz="2800" dirty="0">
              <a:solidFill>
                <a:srgbClr val="7F7F7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Taught by 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,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inventor of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Mob Programming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：新メンバーの加入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新卒１・中途１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仕事中に勉強してはいけないのか？というメンバーからの不満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078803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仕事中に勉強することを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当たり前にする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5183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業務時間中にやる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何でも</a:t>
            </a:r>
            <a: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モブプログラミングでやる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</a:t>
            </a: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のショートカットキー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マネージャーをグッとさせる</a:t>
            </a:r>
            <a:br>
              <a:rPr lang="en-US" altLang="ja-JP" sz="36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36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レポートの書き方</a:t>
            </a:r>
            <a:endParaRPr lang="en" altLang="ja-JP" sz="36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95F1BFF-0AC4-5645-AD93-AC9397A4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1" y="1182054"/>
            <a:ext cx="3814574" cy="28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Onboarding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入社</a:t>
            </a:r>
            <a:r>
              <a:rPr lang="en-US" altLang="ja-JP" sz="4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1-2</a:t>
            </a: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ヶ月で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最前線で活躍できるようになった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2697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プラスアルファの成果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評価面談が楽に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/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困ったらすぐに質問できる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2978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185652" y="1689099"/>
            <a:ext cx="53296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/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/>
            <a:r>
              <a:rPr lang="ja-JP" altLang="en-US" sz="24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None/>
            </a:pPr>
            <a:r>
              <a:rPr lang="en" altLang="ja-JP" sz="24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4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953682"/>
            <a:ext cx="2557002" cy="38978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テスト自動化の問題を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buNone/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by xxx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50228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詳しく調べてみると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課題は山積している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チーム内で意見がバラバラ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43706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メンバーからあがった課題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何から手をつければ良いか分からない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負荷テスト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テストが書きづらい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1814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活用のポイント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ja-JP" altLang="en-US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１週間ごとに「動くソフトウェア」を作成・デモし、短時間の議論で意思決定を行う</a:t>
            </a:r>
            <a:endParaRPr lang="en-US" altLang="ja-JP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41535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10726"/>
              </p:ext>
            </p:extLst>
          </p:nvPr>
        </p:nvGraphicFramePr>
        <p:xfrm>
          <a:off x="628650" y="1735810"/>
          <a:ext cx="7886700" cy="55778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のコード例の作成・提示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各種ツールの比較＆選定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KotlinTest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データベースアクセス部分のテストに混乱があるため、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の設計・実装指針を整理し、実際のコードで提示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合わせて、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を提示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で実装するためのヘルパーを整理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Accepted</a:t>
                      </a:r>
                      <a:endParaRPr kumimoji="1" lang="ja-JP" altLang="en-US" sz="2400" b="0" i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5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EmbedMongo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実施した施策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5925"/>
              </p:ext>
            </p:extLst>
          </p:nvPr>
        </p:nvGraphicFramePr>
        <p:xfrm>
          <a:off x="628650" y="1735810"/>
          <a:ext cx="7886700" cy="4511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を、</a:t>
                      </a:r>
                      <a:r>
                        <a:rPr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/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他のツールも試したい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を全て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でのテストを並列実行することで、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 by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開発メンバー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-&gt; </a:t>
                      </a:r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実験</a:t>
                      </a:r>
                      <a:endParaRPr kumimoji="1" lang="en-US" altLang="ja-JP" sz="24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8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実際にパフォーマンスが改善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Testcontainers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API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テストの実装拡大と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MTTR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en" altLang="ja-JP" sz="4000" dirty="0">
                <a:latin typeface="Segoe UI Symbol" panose="020B0502040204020203" pitchFamily="34" charset="0"/>
                <a:ea typeface="Segoe UI Symbol" panose="020B0502040204020203" pitchFamily="34" charset="0"/>
                <a:hlinkClick r:id="rId3"/>
              </a:rPr>
              <a:t>https://www.thoughtworks.com/radar/languages-and-frameworks/karate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削減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C00D60-29F9-C641-8C1A-961B24D4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173" y="1689099"/>
            <a:ext cx="4943659" cy="32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3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r>
              <a:rPr lang="ja-JP" altLang="en-US" sz="48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（工夫すべき点）</a:t>
            </a:r>
            <a:endParaRPr kumimoji="1" lang="ja-JP" altLang="en-US" sz="480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ダメなら捨てられる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706429" lvl="2" indent="-349250"/>
            <a:r>
              <a:rPr lang="ja-JP" altLang="en-US" sz="37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時間をかけたソリューションは心理的にも捨てづらい</a:t>
            </a:r>
            <a:endParaRPr lang="en-US" altLang="ja-JP" sz="37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/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自律性を伸ばせる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pic>
        <p:nvPicPr>
          <p:cNvPr id="3" name="図 2">
            <a:hlinkClick r:id="rId3"/>
            <a:extLst>
              <a:ext uri="{FF2B5EF4-FFF2-40B4-BE49-F238E27FC236}">
                <a16:creationId xmlns:a16="http://schemas.microsoft.com/office/drawing/2014/main" id="{186EB821-1F35-964E-A7EB-AD6775FC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93" y="1428248"/>
            <a:ext cx="1625600" cy="162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hlinkClick r:id="rId5"/>
            <a:extLst>
              <a:ext uri="{FF2B5EF4-FFF2-40B4-BE49-F238E27FC236}">
                <a16:creationId xmlns:a16="http://schemas.microsoft.com/office/drawing/2014/main" id="{23C4486C-E917-054B-910E-0E25F2A5C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393" y="591027"/>
            <a:ext cx="2540000" cy="2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8075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やってみて分かった本当の課題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UT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IT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の区別ができていない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依存コンポーネントをどうテストするか？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ジョブが遅い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06179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まとめ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何から手をつければ分からない混乱した課題に対しては、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は効果がある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技術的課題でも、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Design Sprint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は適用できる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ダメだったソリューションに、心理的に見切りをつけやすい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71488" lvl="1" indent="-457200"/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若いチームでやると、成長が加速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66252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本当に必要なものを発見しよう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61649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4288" lvl="1" indent="0" algn="ctr">
              <a:buNone/>
            </a:pPr>
            <a:r>
              <a:rPr lang="en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technical-excellence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14288" lvl="1" indent="0" algn="ctr"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技術と実装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135291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6713" lvl="1" indent="-352425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よかったものは取り入れる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6837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Scrum is: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Lightweight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Simple to understand</a:t>
            </a:r>
          </a:p>
          <a:p>
            <a:pPr marL="363538" lvl="1" indent="-349250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Difficult to master</a:t>
            </a:r>
          </a:p>
          <a:p>
            <a:pPr marL="363538" lvl="1" indent="-349250"/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The Scrum Guide, P3</a:t>
            </a: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結論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rgbClr val="0432FF"/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実験し続けて、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自分たちにあうスタイルを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見つける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フォームを固める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そう</a:t>
            </a:r>
            <a:br>
              <a:rPr lang="en-US" altLang="ja-JP" sz="8000" b="1" dirty="0"/>
            </a:br>
            <a:r>
              <a:rPr lang="ja-JP" altLang="en-US" sz="8000" b="1"/>
              <a:t>思い至った理由</a:t>
            </a:r>
            <a:br>
              <a:rPr lang="en-US" altLang="ja-JP" sz="8000" b="1" dirty="0"/>
            </a:br>
            <a:r>
              <a:rPr lang="ja-JP" altLang="en-US" sz="8000" b="1"/>
              <a:t>課題認識</a:t>
            </a:r>
            <a:endParaRPr kumimoji="1" lang="ja-JP" altLang="en-US" sz="8000" b="1"/>
          </a:p>
        </p:txBody>
      </p:sp>
    </p:spTree>
    <p:extLst>
      <p:ext uri="{BB962C8B-B14F-4D97-AF65-F5344CB8AC3E}">
        <p14:creationId xmlns:p14="http://schemas.microsoft.com/office/powerpoint/2010/main" val="2972323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昨今感じる大きな疑問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改善活動は可能なのか？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832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技術の必要性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214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解決指針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実験の必要性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7200" lvl="1" indent="-457200"/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88025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組織・ビジネスへ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インパクトを与える活動の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重要性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94247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狙い・ポイント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latin typeface="ヒラギノ角ゴ ProN W6"/>
                <a:ea typeface="ヒラギノ角ゴ ProN W6"/>
                <a:cs typeface="ヒラギノ角ゴ ProN W6"/>
              </a:rPr>
              <a:t>上記の課題認識に対する</a:t>
            </a:r>
            <a:endParaRPr lang="en-US" altLang="ja-JP" sz="4000" dirty="0"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FF0000"/>
                </a:solidFill>
                <a:latin typeface="ヒラギノ角ゴ ProN W6"/>
                <a:ea typeface="ヒラギノ角ゴ ProN W6"/>
                <a:cs typeface="ヒラギノ角ゴ ProN W6"/>
              </a:rPr>
              <a:t>我々なりの解決方針</a:t>
            </a:r>
            <a:endParaRPr lang="en-US" altLang="ja-JP" sz="4000" dirty="0">
              <a:solidFill>
                <a:srgbClr val="FF0000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27359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終わりに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buNone/>
            </a:pPr>
            <a:r>
              <a:rPr lang="ja-JP" altLang="en-US" sz="4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解決策を！</a:t>
            </a:r>
            <a:endParaRPr lang="en-US" altLang="ja-JP" sz="40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1700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58C9661-ABCC-0642-B241-9AF6E13E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24000" y="0"/>
            <a:ext cx="4320000" cy="6858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b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#</a:t>
            </a:r>
            <a:r>
              <a:rPr lang="ja-JP" altLang="en-US" sz="8000" b="1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</a:t>
            </a:r>
            <a:endParaRPr kumimoji="1" lang="ja-JP" altLang="en-US" sz="8000" b="1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4312</TotalTime>
  <Words>2063</Words>
  <Application>Microsoft Macintosh PowerPoint</Application>
  <PresentationFormat>画面に合わせる (4:3)</PresentationFormat>
  <Paragraphs>482</Paragraphs>
  <Slides>69</Slides>
  <Notes>67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69</vt:i4>
      </vt:variant>
    </vt:vector>
  </HeadingPairs>
  <TitlesOfParts>
    <vt:vector size="79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Segoe UI Symbol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調理・加工のための3つのキー</vt:lpstr>
      <vt:lpstr>なので</vt:lpstr>
      <vt:lpstr>SET #とは</vt:lpstr>
      <vt:lpstr>Software Engineer in Test</vt:lpstr>
      <vt:lpstr>SET #とは</vt:lpstr>
      <vt:lpstr>LINEのSET #とは</vt:lpstr>
      <vt:lpstr>LINEのSET #とは</vt:lpstr>
      <vt:lpstr>LINEのSETの3つの軸</vt:lpstr>
      <vt:lpstr>Team of Transformational Leaders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Learning Lesson #とは</vt:lpstr>
      <vt:lpstr>課題</vt:lpstr>
      <vt:lpstr>ポイント</vt:lpstr>
      <vt:lpstr>SETチームでのルール</vt:lpstr>
      <vt:lpstr>SETチームが学んだこと</vt:lpstr>
      <vt:lpstr>成果例：Onboarding</vt:lpstr>
      <vt:lpstr>プラスアルファの成果</vt:lpstr>
      <vt:lpstr>PowerPoint プレゼンテーション</vt:lpstr>
      <vt:lpstr>Design Sprint #とは</vt:lpstr>
      <vt:lpstr>課題</vt:lpstr>
      <vt:lpstr>詳しく調べてみると…</vt:lpstr>
      <vt:lpstr>メンバーからあがった課題</vt:lpstr>
      <vt:lpstr>活用のポイント</vt:lpstr>
      <vt:lpstr>実施した施策 (1)</vt:lpstr>
      <vt:lpstr>実施した施策 (2)</vt:lpstr>
      <vt:lpstr>Testcontainers</vt:lpstr>
      <vt:lpstr>ポイント（工夫すべき点）</vt:lpstr>
      <vt:lpstr>やってみて分かった本当の課題</vt:lpstr>
      <vt:lpstr>まとめ</vt:lpstr>
      <vt:lpstr>まとめ</vt:lpstr>
      <vt:lpstr>例</vt:lpstr>
      <vt:lpstr>調理・加工のための3つのキー</vt:lpstr>
      <vt:lpstr>Caution!</vt:lpstr>
      <vt:lpstr>結論</vt:lpstr>
      <vt:lpstr>そう 思い至った理由 課題認識</vt:lpstr>
      <vt:lpstr>昨今感じる大きな疑問</vt:lpstr>
      <vt:lpstr>解決指針</vt:lpstr>
      <vt:lpstr>解決指針</vt:lpstr>
      <vt:lpstr>狙い・ポイント</vt:lpstr>
      <vt:lpstr>狙い・ポイント</vt:lpstr>
      <vt:lpstr>終わりに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7108</cp:revision>
  <cp:lastPrinted>2019-12-11T06:41:24Z</cp:lastPrinted>
  <dcterms:created xsi:type="dcterms:W3CDTF">2016-11-21T06:16:44Z</dcterms:created>
  <dcterms:modified xsi:type="dcterms:W3CDTF">2019-12-16T08:49:18Z</dcterms:modified>
</cp:coreProperties>
</file>